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287000" cx="18288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0cfee39c4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30cfee39c44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0c25116da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30c25116da9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cfee39c44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30cfee39c44_0_1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0c25116da9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g30c25116da9_0_2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0cfee39c44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g30cfee39c44_0_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0cfee39c44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30cfee39c44_0_2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0c25116da9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g30c25116da9_0_3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084" cy="10467826"/>
            <a:chOff x="0" y="-241102"/>
            <a:chExt cx="5652112" cy="13957102"/>
          </a:xfrm>
        </p:grpSpPr>
        <p:grpSp>
          <p:nvGrpSpPr>
            <p:cNvPr id="85" name="Google Shape;85;p13"/>
            <p:cNvGrpSpPr/>
            <p:nvPr/>
          </p:nvGrpSpPr>
          <p:grpSpPr>
            <a:xfrm>
              <a:off x="2826056" y="-241102"/>
              <a:ext cx="2826056" cy="13957102"/>
              <a:chOff x="0" y="-47625"/>
              <a:chExt cx="558233" cy="2756958"/>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056" cy="13957102"/>
              <a:chOff x="0" y="-47625"/>
              <a:chExt cx="558233" cy="2756958"/>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056" cy="13957102"/>
              <a:chOff x="0" y="-47625"/>
              <a:chExt cx="558233" cy="2756958"/>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571988" y="3325453"/>
            <a:ext cx="14079900" cy="32694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699">
                <a:solidFill>
                  <a:srgbClr val="231F20"/>
                </a:solidFill>
                <a:latin typeface="Halant"/>
                <a:ea typeface="Halant"/>
                <a:cs typeface="Halant"/>
                <a:sym typeface="Halant"/>
              </a:rPr>
              <a:t>Historical Impact of Queen Nzinga</a:t>
            </a:r>
            <a:r>
              <a:rPr b="1" lang="en-US" sz="11199">
                <a:solidFill>
                  <a:srgbClr val="231F20"/>
                </a:solidFill>
                <a:latin typeface="Halant"/>
                <a:ea typeface="Halant"/>
                <a:cs typeface="Halant"/>
                <a:sym typeface="Halant"/>
              </a:rPr>
              <a:t> </a:t>
            </a:r>
            <a:endParaRPr b="1" sz="11199">
              <a:solidFill>
                <a:srgbClr val="231F20"/>
              </a:solidFill>
              <a:latin typeface="Halant"/>
              <a:ea typeface="Halant"/>
              <a:cs typeface="Halant"/>
              <a:sym typeface="Halant"/>
            </a:endParaRPr>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633952" y="6917208"/>
            <a:ext cx="12625200" cy="8829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None/>
            </a:pPr>
            <a:r>
              <a:rPr lang="en-US" sz="5735">
                <a:solidFill>
                  <a:srgbClr val="231F20"/>
                </a:solidFill>
                <a:latin typeface="Inter"/>
                <a:ea typeface="Inter"/>
                <a:cs typeface="Inter"/>
                <a:sym typeface="Inter"/>
              </a:rPr>
              <a:t>Unit 3: Africa: Agency &amp; Resistance</a:t>
            </a:r>
            <a:endParaRPr sz="5735">
              <a:solidFill>
                <a:srgbClr val="231F20"/>
              </a:solidFill>
              <a:latin typeface="Inter"/>
              <a:ea typeface="Inter"/>
              <a:cs typeface="Inter"/>
              <a:sym typeface="Inter"/>
            </a:endParaRPr>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99" name="Google Shape;99;p1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p:nvPr/>
        </p:nvSpPr>
        <p:spPr>
          <a:xfrm>
            <a:off x="14840742" y="780922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6" name="Google Shape;106;p14"/>
          <p:cNvGrpSpPr/>
          <p:nvPr/>
        </p:nvGrpSpPr>
        <p:grpSpPr>
          <a:xfrm>
            <a:off x="-254016" y="9230009"/>
            <a:ext cx="18796043" cy="937448"/>
            <a:chOff x="204" y="0"/>
            <a:chExt cx="25061391" cy="1249931"/>
          </a:xfrm>
        </p:grpSpPr>
        <p:grpSp>
          <p:nvGrpSpPr>
            <p:cNvPr id="107" name="Google Shape;107;p14"/>
            <p:cNvGrpSpPr/>
            <p:nvPr/>
          </p:nvGrpSpPr>
          <p:grpSpPr>
            <a:xfrm rot="5400000">
              <a:off x="12002369" y="-11663474"/>
              <a:ext cx="1249931" cy="24576878"/>
              <a:chOff x="0" y="-38100"/>
              <a:chExt cx="246900" cy="4854692"/>
            </a:xfrm>
          </p:grpSpPr>
          <p:sp>
            <p:nvSpPr>
              <p:cNvPr id="108" name="Google Shape;108;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9" name="Google Shape;109;p1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0" name="Google Shape;110;p1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11" name="Google Shape;111;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2" name="Google Shape;112;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3" name="Google Shape;113;p14"/>
          <p:cNvSpPr txBox="1"/>
          <p:nvPr/>
        </p:nvSpPr>
        <p:spPr>
          <a:xfrm>
            <a:off x="724649" y="1838450"/>
            <a:ext cx="168387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HISTORICAL THINKING SKILL</a:t>
            </a:r>
            <a:endParaRPr/>
          </a:p>
        </p:txBody>
      </p:sp>
      <p:grpSp>
        <p:nvGrpSpPr>
          <p:cNvPr id="114" name="Google Shape;114;p14"/>
          <p:cNvGrpSpPr/>
          <p:nvPr/>
        </p:nvGrpSpPr>
        <p:grpSpPr>
          <a:xfrm>
            <a:off x="15859155" y="-98041"/>
            <a:ext cx="1562625" cy="1771271"/>
            <a:chOff x="0" y="-130721"/>
            <a:chExt cx="2083500" cy="2361695"/>
          </a:xfrm>
        </p:grpSpPr>
        <p:grpSp>
          <p:nvGrpSpPr>
            <p:cNvPr id="115" name="Google Shape;115;p14"/>
            <p:cNvGrpSpPr/>
            <p:nvPr/>
          </p:nvGrpSpPr>
          <p:grpSpPr>
            <a:xfrm>
              <a:off x="75599" y="-130721"/>
              <a:ext cx="1932614" cy="2361695"/>
              <a:chOff x="0" y="-47625"/>
              <a:chExt cx="704100" cy="860425"/>
            </a:xfrm>
          </p:grpSpPr>
          <p:sp>
            <p:nvSpPr>
              <p:cNvPr id="116" name="Google Shape;116;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8" name="Google Shape;118;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119" name="Google Shape;119;p14"/>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0" name="Google Shape;120;p14"/>
          <p:cNvSpPr txBox="1"/>
          <p:nvPr/>
        </p:nvSpPr>
        <p:spPr>
          <a:xfrm>
            <a:off x="7049375" y="3718379"/>
            <a:ext cx="9308100" cy="398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3600">
                <a:solidFill>
                  <a:schemeClr val="dk1"/>
                </a:solidFill>
                <a:latin typeface="Inter"/>
                <a:ea typeface="Inter"/>
                <a:cs typeface="Inter"/>
                <a:sym typeface="Inter"/>
              </a:rPr>
              <a:t>Historical Significance</a:t>
            </a:r>
            <a:endParaRPr b="1" sz="3600">
              <a:solidFill>
                <a:schemeClr val="dk1"/>
              </a:solidFill>
              <a:latin typeface="Inter"/>
              <a:ea typeface="Inter"/>
              <a:cs typeface="Inter"/>
              <a:sym typeface="Inter"/>
            </a:endParaRPr>
          </a:p>
          <a:p>
            <a:pPr indent="0" lvl="0" marL="0" rtl="0" algn="ctr">
              <a:spcBef>
                <a:spcPts val="0"/>
              </a:spcBef>
              <a:spcAft>
                <a:spcPts val="0"/>
              </a:spcAft>
              <a:buNone/>
            </a:pPr>
            <a:r>
              <a:t/>
            </a:r>
            <a:endParaRPr b="1" sz="3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36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3600"/>
          </a:p>
        </p:txBody>
      </p:sp>
      <p:pic>
        <p:nvPicPr>
          <p:cNvPr id="121" name="Google Shape;121;p14"/>
          <p:cNvPicPr preferRelativeResize="0"/>
          <p:nvPr/>
        </p:nvPicPr>
        <p:blipFill>
          <a:blip r:embed="rId4">
            <a:alphaModFix/>
          </a:blip>
          <a:stretch>
            <a:fillRect/>
          </a:stretch>
        </p:blipFill>
        <p:spPr>
          <a:xfrm>
            <a:off x="2328302" y="3697138"/>
            <a:ext cx="3580163" cy="358016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5"/>
          <p:cNvSpPr txBox="1"/>
          <p:nvPr/>
        </p:nvSpPr>
        <p:spPr>
          <a:xfrm>
            <a:off x="1791340" y="3962780"/>
            <a:ext cx="147054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1100"/>
              <a:buFont typeface="Arial"/>
              <a:buNone/>
            </a:pPr>
            <a:r>
              <a:rPr i="1" lang="en-US" sz="5000">
                <a:solidFill>
                  <a:schemeClr val="dk1"/>
                </a:solidFill>
                <a:latin typeface="Inter"/>
                <a:ea typeface="Inter"/>
                <a:cs typeface="Inter"/>
                <a:sym typeface="Inter"/>
              </a:rPr>
              <a:t>What was the historical impact of Queen Nzinga Mbande’s life?</a:t>
            </a:r>
            <a:endParaRPr sz="5000">
              <a:solidFill>
                <a:srgbClr val="231F20"/>
              </a:solidFill>
              <a:latin typeface="Inter"/>
              <a:ea typeface="Inter"/>
              <a:cs typeface="Inter"/>
              <a:sym typeface="Inter"/>
            </a:endParaRPr>
          </a:p>
        </p:txBody>
      </p:sp>
      <p:sp>
        <p:nvSpPr>
          <p:cNvPr id="127" name="Google Shape;127;p15"/>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28" name="Google Shape;128;p15"/>
          <p:cNvGrpSpPr/>
          <p:nvPr/>
        </p:nvGrpSpPr>
        <p:grpSpPr>
          <a:xfrm>
            <a:off x="-254016" y="9230009"/>
            <a:ext cx="18796043" cy="937448"/>
            <a:chOff x="204" y="0"/>
            <a:chExt cx="25061391" cy="1249931"/>
          </a:xfrm>
        </p:grpSpPr>
        <p:grpSp>
          <p:nvGrpSpPr>
            <p:cNvPr id="129" name="Google Shape;129;p15"/>
            <p:cNvGrpSpPr/>
            <p:nvPr/>
          </p:nvGrpSpPr>
          <p:grpSpPr>
            <a:xfrm rot="5400000">
              <a:off x="12002369" y="-11663474"/>
              <a:ext cx="1249931" cy="24576878"/>
              <a:chOff x="0" y="-38100"/>
              <a:chExt cx="246900" cy="4854692"/>
            </a:xfrm>
          </p:grpSpPr>
          <p:sp>
            <p:nvSpPr>
              <p:cNvPr id="130" name="Google Shape;13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1" name="Google Shape;131;p1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2" name="Google Shape;132;p15"/>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33" name="Google Shape;13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4" name="Google Shape;13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5" name="Google Shape;135;p15"/>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36" name="Google Shape;136;p15"/>
          <p:cNvGrpSpPr/>
          <p:nvPr/>
        </p:nvGrpSpPr>
        <p:grpSpPr>
          <a:xfrm>
            <a:off x="15859155" y="-98041"/>
            <a:ext cx="1562625" cy="1771271"/>
            <a:chOff x="0" y="-130721"/>
            <a:chExt cx="2083500" cy="2361695"/>
          </a:xfrm>
        </p:grpSpPr>
        <p:grpSp>
          <p:nvGrpSpPr>
            <p:cNvPr id="137" name="Google Shape;137;p15"/>
            <p:cNvGrpSpPr/>
            <p:nvPr/>
          </p:nvGrpSpPr>
          <p:grpSpPr>
            <a:xfrm>
              <a:off x="75599" y="-130721"/>
              <a:ext cx="1932614" cy="2361695"/>
              <a:chOff x="0" y="-47625"/>
              <a:chExt cx="704100" cy="860425"/>
            </a:xfrm>
          </p:grpSpPr>
          <p:sp>
            <p:nvSpPr>
              <p:cNvPr id="138" name="Google Shape;13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40" name="Google Shape;140;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141" name="Google Shape;141;p15"/>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pSp>
        <p:nvGrpSpPr>
          <p:cNvPr id="146" name="Google Shape;146;p16"/>
          <p:cNvGrpSpPr/>
          <p:nvPr/>
        </p:nvGrpSpPr>
        <p:grpSpPr>
          <a:xfrm>
            <a:off x="15859155" y="-98041"/>
            <a:ext cx="1562625" cy="1771271"/>
            <a:chOff x="0" y="-130721"/>
            <a:chExt cx="2083500" cy="2361695"/>
          </a:xfrm>
        </p:grpSpPr>
        <p:grpSp>
          <p:nvGrpSpPr>
            <p:cNvPr id="147" name="Google Shape;147;p16"/>
            <p:cNvGrpSpPr/>
            <p:nvPr/>
          </p:nvGrpSpPr>
          <p:grpSpPr>
            <a:xfrm>
              <a:off x="75599" y="-130721"/>
              <a:ext cx="1932614" cy="2361695"/>
              <a:chOff x="0" y="-47625"/>
              <a:chExt cx="704100" cy="860425"/>
            </a:xfrm>
          </p:grpSpPr>
          <p:sp>
            <p:nvSpPr>
              <p:cNvPr id="148" name="Google Shape;148;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0" name="Google Shape;150;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151" name="Google Shape;151;p16"/>
          <p:cNvSpPr txBox="1"/>
          <p:nvPr/>
        </p:nvSpPr>
        <p:spPr>
          <a:xfrm>
            <a:off x="2554055" y="338025"/>
            <a:ext cx="13179900" cy="2308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QUEEN NZINGA</a:t>
            </a:r>
            <a:endParaRPr b="1" sz="84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6500">
                <a:solidFill>
                  <a:srgbClr val="231F20"/>
                </a:solidFill>
                <a:latin typeface="Halant"/>
                <a:ea typeface="Halant"/>
                <a:cs typeface="Halant"/>
                <a:sym typeface="Halant"/>
              </a:rPr>
              <a:t>(1582-1663) </a:t>
            </a:r>
            <a:endParaRPr sz="6500"/>
          </a:p>
        </p:txBody>
      </p:sp>
      <p:sp>
        <p:nvSpPr>
          <p:cNvPr id="152" name="Google Shape;152;p16"/>
          <p:cNvSpPr/>
          <p:nvPr/>
        </p:nvSpPr>
        <p:spPr>
          <a:xfrm>
            <a:off x="15012701" y="715714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3" name="Google Shape;153;p16"/>
          <p:cNvSpPr txBox="1"/>
          <p:nvPr/>
        </p:nvSpPr>
        <p:spPr>
          <a:xfrm>
            <a:off x="9072674" y="2982438"/>
            <a:ext cx="9034200" cy="4322100"/>
          </a:xfrm>
          <a:prstGeom prst="rect">
            <a:avLst/>
          </a:prstGeom>
          <a:noFill/>
          <a:ln>
            <a:noFill/>
          </a:ln>
        </p:spPr>
        <p:txBody>
          <a:bodyPr anchorCtr="0" anchor="t" bIns="0" lIns="0" spcFirstLastPara="1" rIns="0" wrap="square" tIns="0">
            <a:spAutoFit/>
          </a:bodyPr>
          <a:lstStyle/>
          <a:p>
            <a:pPr indent="-393700" lvl="0" marL="457200" marR="0" rtl="0" algn="l">
              <a:lnSpc>
                <a:spcPct val="140000"/>
              </a:lnSpc>
              <a:spcBef>
                <a:spcPts val="0"/>
              </a:spcBef>
              <a:spcAft>
                <a:spcPts val="0"/>
              </a:spcAft>
              <a:buClr>
                <a:srgbClr val="231F20"/>
              </a:buClr>
              <a:buSzPts val="2600"/>
              <a:buFont typeface="Inter"/>
              <a:buChar char="●"/>
            </a:pPr>
            <a:r>
              <a:rPr lang="en-US" sz="2600">
                <a:solidFill>
                  <a:srgbClr val="231F20"/>
                </a:solidFill>
                <a:latin typeface="Inter"/>
                <a:ea typeface="Inter"/>
                <a:cs typeface="Inter"/>
                <a:sym typeface="Inter"/>
              </a:rPr>
              <a:t>Was the queen of the Mbundu kingdoms of Ndongo and Matamba during the 17th century in what is now Angola in sub-Saharan Africa. </a:t>
            </a:r>
            <a:endParaRPr sz="2600">
              <a:solidFill>
                <a:srgbClr val="231F20"/>
              </a:solidFill>
              <a:latin typeface="Inter"/>
              <a:ea typeface="Inter"/>
              <a:cs typeface="Inter"/>
              <a:sym typeface="Inter"/>
            </a:endParaRPr>
          </a:p>
          <a:p>
            <a:pPr indent="-393700" lvl="0" marL="457200" marR="0" rtl="0" algn="l">
              <a:lnSpc>
                <a:spcPct val="140000"/>
              </a:lnSpc>
              <a:spcBef>
                <a:spcPts val="0"/>
              </a:spcBef>
              <a:spcAft>
                <a:spcPts val="0"/>
              </a:spcAft>
              <a:buClr>
                <a:srgbClr val="231F20"/>
              </a:buClr>
              <a:buSzPts val="2600"/>
              <a:buFont typeface="Inter"/>
              <a:buChar char="●"/>
            </a:pPr>
            <a:r>
              <a:rPr lang="en-US" sz="2600">
                <a:solidFill>
                  <a:srgbClr val="231F20"/>
                </a:solidFill>
                <a:latin typeface="Inter"/>
                <a:ea typeface="Inter"/>
                <a:cs typeface="Inter"/>
                <a:sym typeface="Inter"/>
              </a:rPr>
              <a:t>Nzinga was a skillful politician, variously allying with local groups—particularly the Imbangala—and European powers to maintain and improve her position as queen and to protect her people against the threats of colonialism.</a:t>
            </a:r>
            <a:endParaRPr sz="2600"/>
          </a:p>
        </p:txBody>
      </p:sp>
      <p:sp>
        <p:nvSpPr>
          <p:cNvPr id="154" name="Google Shape;154;p16"/>
          <p:cNvSpPr/>
          <p:nvPr/>
        </p:nvSpPr>
        <p:spPr>
          <a:xfrm>
            <a:off x="-2680582" y="-45130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5" name="Google Shape;155;p16"/>
          <p:cNvGrpSpPr/>
          <p:nvPr/>
        </p:nvGrpSpPr>
        <p:grpSpPr>
          <a:xfrm>
            <a:off x="-254016" y="9230009"/>
            <a:ext cx="18796043" cy="937448"/>
            <a:chOff x="204" y="0"/>
            <a:chExt cx="25061391" cy="1249931"/>
          </a:xfrm>
        </p:grpSpPr>
        <p:grpSp>
          <p:nvGrpSpPr>
            <p:cNvPr id="156" name="Google Shape;156;p16"/>
            <p:cNvGrpSpPr/>
            <p:nvPr/>
          </p:nvGrpSpPr>
          <p:grpSpPr>
            <a:xfrm rot="5400000">
              <a:off x="12002369" y="-11663474"/>
              <a:ext cx="1249931" cy="24576878"/>
              <a:chOff x="0" y="-38100"/>
              <a:chExt cx="246900" cy="4854692"/>
            </a:xfrm>
          </p:grpSpPr>
          <p:sp>
            <p:nvSpPr>
              <p:cNvPr id="157" name="Google Shape;157;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8" name="Google Shape;158;p1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9" name="Google Shape;159;p1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60" name="Google Shape;160;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1" name="Google Shape;161;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id="162" name="Google Shape;162;p16"/>
          <p:cNvPicPr preferRelativeResize="0"/>
          <p:nvPr/>
        </p:nvPicPr>
        <p:blipFill rotWithShape="1">
          <a:blip r:embed="rId4">
            <a:alphaModFix/>
          </a:blip>
          <a:srcRect b="0" l="15124" r="0" t="0"/>
          <a:stretch/>
        </p:blipFill>
        <p:spPr>
          <a:xfrm>
            <a:off x="194375" y="2198275"/>
            <a:ext cx="6563623" cy="4833350"/>
          </a:xfrm>
          <a:prstGeom prst="rect">
            <a:avLst/>
          </a:prstGeom>
          <a:noFill/>
          <a:ln cap="flat" cmpd="sng" w="28575">
            <a:solidFill>
              <a:schemeClr val="dk2"/>
            </a:solidFill>
            <a:prstDash val="solid"/>
            <a:round/>
            <a:headEnd len="sm" w="sm" type="none"/>
            <a:tailEnd len="sm" w="sm" type="none"/>
          </a:ln>
        </p:spPr>
      </p:pic>
      <p:pic>
        <p:nvPicPr>
          <p:cNvPr id="163" name="Google Shape;163;p16"/>
          <p:cNvPicPr preferRelativeResize="0"/>
          <p:nvPr/>
        </p:nvPicPr>
        <p:blipFill>
          <a:blip r:embed="rId5">
            <a:alphaModFix/>
          </a:blip>
          <a:stretch>
            <a:fillRect/>
          </a:stretch>
        </p:blipFill>
        <p:spPr>
          <a:xfrm>
            <a:off x="5011950" y="5188350"/>
            <a:ext cx="4135500" cy="39622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7"/>
          <p:cNvSpPr txBox="1"/>
          <p:nvPr/>
        </p:nvSpPr>
        <p:spPr>
          <a:xfrm>
            <a:off x="1028700" y="876300"/>
            <a:ext cx="16230600" cy="1077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6999">
                <a:solidFill>
                  <a:srgbClr val="231F20"/>
                </a:solidFill>
                <a:latin typeface="Halant"/>
                <a:ea typeface="Halant"/>
                <a:cs typeface="Halant"/>
                <a:sym typeface="Halant"/>
              </a:rPr>
              <a:t>POEM ANALYSIS</a:t>
            </a:r>
            <a:endParaRPr sz="100"/>
          </a:p>
        </p:txBody>
      </p:sp>
      <p:sp>
        <p:nvSpPr>
          <p:cNvPr id="169" name="Google Shape;169;p17"/>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70" name="Google Shape;170;p17"/>
          <p:cNvGrpSpPr/>
          <p:nvPr/>
        </p:nvGrpSpPr>
        <p:grpSpPr>
          <a:xfrm>
            <a:off x="15859155" y="-98041"/>
            <a:ext cx="1562625" cy="1771271"/>
            <a:chOff x="0" y="-130721"/>
            <a:chExt cx="2083500" cy="2361695"/>
          </a:xfrm>
        </p:grpSpPr>
        <p:grpSp>
          <p:nvGrpSpPr>
            <p:cNvPr id="171" name="Google Shape;171;p17"/>
            <p:cNvGrpSpPr/>
            <p:nvPr/>
          </p:nvGrpSpPr>
          <p:grpSpPr>
            <a:xfrm>
              <a:off x="75599" y="-130721"/>
              <a:ext cx="1932614" cy="2361695"/>
              <a:chOff x="0" y="-47625"/>
              <a:chExt cx="704100" cy="860425"/>
            </a:xfrm>
          </p:grpSpPr>
          <p:sp>
            <p:nvSpPr>
              <p:cNvPr id="172" name="Google Shape;172;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74" name="Google Shape;174;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5</a:t>
              </a:r>
              <a:endParaRPr/>
            </a:p>
          </p:txBody>
        </p:sp>
      </p:grpSp>
      <p:sp>
        <p:nvSpPr>
          <p:cNvPr id="175" name="Google Shape;175;p17"/>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6" name="Google Shape;176;p17"/>
          <p:cNvGrpSpPr/>
          <p:nvPr/>
        </p:nvGrpSpPr>
        <p:grpSpPr>
          <a:xfrm>
            <a:off x="-254016" y="9230009"/>
            <a:ext cx="18796043" cy="937448"/>
            <a:chOff x="204" y="0"/>
            <a:chExt cx="25061391" cy="1249931"/>
          </a:xfrm>
        </p:grpSpPr>
        <p:grpSp>
          <p:nvGrpSpPr>
            <p:cNvPr id="177" name="Google Shape;177;p17"/>
            <p:cNvGrpSpPr/>
            <p:nvPr/>
          </p:nvGrpSpPr>
          <p:grpSpPr>
            <a:xfrm rot="5400000">
              <a:off x="12002369" y="-11663474"/>
              <a:ext cx="1249931" cy="24576878"/>
              <a:chOff x="0" y="-38100"/>
              <a:chExt cx="246900" cy="4854692"/>
            </a:xfrm>
          </p:grpSpPr>
          <p:sp>
            <p:nvSpPr>
              <p:cNvPr id="178" name="Google Shape;17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9" name="Google Shape;179;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0" name="Google Shape;180;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181" name="Google Shape;18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2" name="Google Shape;18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3" name="Google Shape;183;p17"/>
          <p:cNvSpPr txBox="1"/>
          <p:nvPr/>
        </p:nvSpPr>
        <p:spPr>
          <a:xfrm>
            <a:off x="1028700" y="2762800"/>
            <a:ext cx="8657100" cy="529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400">
                <a:latin typeface="Inter"/>
                <a:ea typeface="Inter"/>
                <a:cs typeface="Inter"/>
                <a:sym typeface="Inter"/>
              </a:rPr>
              <a:t>Lawrence Hoo</a:t>
            </a:r>
            <a:r>
              <a:rPr lang="en-US" sz="2400">
                <a:latin typeface="Inter"/>
                <a:ea typeface="Inter"/>
                <a:cs typeface="Inter"/>
                <a:sym typeface="Inter"/>
              </a:rPr>
              <a:t> is a poet and educator based in Bristol, a city in Southwest England. Hoo is an activist on a number of issues affecting his city and marginalized communities. He founded CARGO, which stands for Charting African Resilience Generating Opportunities in 2019. This is an online multi-media platform that includes classroom lesson plans, particularly catering for pupils of African descent on a range of topics including the history of Queen Nzinga, Nanny of the Maroons and Dutty Boukman. These lesson plans are designed to empower and tell the stories of those of African descent, looking beyond the narratives of slavery.</a:t>
            </a:r>
            <a:endParaRPr sz="2400">
              <a:latin typeface="Inter"/>
              <a:ea typeface="Inter"/>
              <a:cs typeface="Inter"/>
              <a:sym typeface="Inter"/>
            </a:endParaRPr>
          </a:p>
          <a:p>
            <a:pPr indent="0" lvl="0" marL="0" rtl="0" algn="l">
              <a:spcBef>
                <a:spcPts val="0"/>
              </a:spcBef>
              <a:spcAft>
                <a:spcPts val="0"/>
              </a:spcAft>
              <a:buNone/>
            </a:pPr>
            <a:r>
              <a:t/>
            </a:r>
            <a:endParaRPr sz="4400">
              <a:latin typeface="Inter"/>
              <a:ea typeface="Inter"/>
              <a:cs typeface="Inter"/>
              <a:sym typeface="Inter"/>
            </a:endParaRPr>
          </a:p>
        </p:txBody>
      </p:sp>
      <p:pic>
        <p:nvPicPr>
          <p:cNvPr id="184" name="Google Shape;184;p17"/>
          <p:cNvPicPr preferRelativeResize="0"/>
          <p:nvPr/>
        </p:nvPicPr>
        <p:blipFill>
          <a:blip r:embed="rId4">
            <a:alphaModFix/>
          </a:blip>
          <a:stretch>
            <a:fillRect/>
          </a:stretch>
        </p:blipFill>
        <p:spPr>
          <a:xfrm>
            <a:off x="10410400" y="2762797"/>
            <a:ext cx="6756226" cy="4504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8"/>
          <p:cNvSpPr txBox="1"/>
          <p:nvPr/>
        </p:nvSpPr>
        <p:spPr>
          <a:xfrm>
            <a:off x="1028700" y="876300"/>
            <a:ext cx="16230600" cy="1077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6999">
                <a:solidFill>
                  <a:srgbClr val="231F20"/>
                </a:solidFill>
                <a:latin typeface="Halant"/>
                <a:ea typeface="Halant"/>
                <a:cs typeface="Halant"/>
                <a:sym typeface="Halant"/>
              </a:rPr>
              <a:t>POEM ANALYSIS</a:t>
            </a:r>
            <a:endParaRPr sz="100"/>
          </a:p>
        </p:txBody>
      </p:sp>
      <p:sp>
        <p:nvSpPr>
          <p:cNvPr id="190" name="Google Shape;190;p18"/>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91" name="Google Shape;191;p18"/>
          <p:cNvGrpSpPr/>
          <p:nvPr/>
        </p:nvGrpSpPr>
        <p:grpSpPr>
          <a:xfrm>
            <a:off x="15859155" y="-98041"/>
            <a:ext cx="1562625" cy="1771271"/>
            <a:chOff x="0" y="-130721"/>
            <a:chExt cx="2083500" cy="2361695"/>
          </a:xfrm>
        </p:grpSpPr>
        <p:grpSp>
          <p:nvGrpSpPr>
            <p:cNvPr id="192" name="Google Shape;192;p18"/>
            <p:cNvGrpSpPr/>
            <p:nvPr/>
          </p:nvGrpSpPr>
          <p:grpSpPr>
            <a:xfrm>
              <a:off x="75599" y="-130721"/>
              <a:ext cx="1932614" cy="2361695"/>
              <a:chOff x="0" y="-47625"/>
              <a:chExt cx="704100" cy="860425"/>
            </a:xfrm>
          </p:grpSpPr>
          <p:sp>
            <p:nvSpPr>
              <p:cNvPr id="193" name="Google Shape;193;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5" name="Google Shape;195;p1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6</a:t>
              </a:r>
              <a:endParaRPr/>
            </a:p>
          </p:txBody>
        </p:sp>
      </p:grpSp>
      <p:sp>
        <p:nvSpPr>
          <p:cNvPr id="196" name="Google Shape;196;p18"/>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7" name="Google Shape;197;p18"/>
          <p:cNvGrpSpPr/>
          <p:nvPr/>
        </p:nvGrpSpPr>
        <p:grpSpPr>
          <a:xfrm>
            <a:off x="-254016" y="9230009"/>
            <a:ext cx="18796043" cy="937448"/>
            <a:chOff x="204" y="0"/>
            <a:chExt cx="25061391" cy="1249931"/>
          </a:xfrm>
        </p:grpSpPr>
        <p:grpSp>
          <p:nvGrpSpPr>
            <p:cNvPr id="198" name="Google Shape;198;p18"/>
            <p:cNvGrpSpPr/>
            <p:nvPr/>
          </p:nvGrpSpPr>
          <p:grpSpPr>
            <a:xfrm rot="5400000">
              <a:off x="12002369" y="-11663474"/>
              <a:ext cx="1249931" cy="24576878"/>
              <a:chOff x="0" y="-38100"/>
              <a:chExt cx="246900" cy="4854692"/>
            </a:xfrm>
          </p:grpSpPr>
          <p:sp>
            <p:nvSpPr>
              <p:cNvPr id="199" name="Google Shape;199;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0" name="Google Shape;200;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1" name="Google Shape;201;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02" name="Google Shape;202;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3" name="Google Shape;203;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4" name="Google Shape;204;p18"/>
          <p:cNvSpPr txBox="1"/>
          <p:nvPr/>
        </p:nvSpPr>
        <p:spPr>
          <a:xfrm>
            <a:off x="1028700" y="2762800"/>
            <a:ext cx="8657100" cy="357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4400">
                <a:latin typeface="Inter"/>
                <a:ea typeface="Inter"/>
                <a:cs typeface="Inter"/>
                <a:sym typeface="Inter"/>
              </a:rPr>
              <a:t>Directions: </a:t>
            </a:r>
            <a:r>
              <a:rPr lang="en-US" sz="4400">
                <a:latin typeface="Inter"/>
                <a:ea typeface="Inter"/>
                <a:cs typeface="Inter"/>
                <a:sym typeface="Inter"/>
              </a:rPr>
              <a:t>Read the poem by Lawrence Hoo and list </a:t>
            </a:r>
            <a:r>
              <a:rPr b="1" lang="en-US" sz="4400">
                <a:latin typeface="Inter"/>
                <a:ea typeface="Inter"/>
                <a:cs typeface="Inter"/>
                <a:sym typeface="Inter"/>
              </a:rPr>
              <a:t>FOUR </a:t>
            </a:r>
            <a:r>
              <a:rPr lang="en-US" sz="4400">
                <a:latin typeface="Inter"/>
                <a:ea typeface="Inter"/>
                <a:cs typeface="Inter"/>
                <a:sym typeface="Inter"/>
              </a:rPr>
              <a:t>reasons for why Queen Nzinga deserves a place in history.</a:t>
            </a:r>
            <a:endParaRPr sz="4400">
              <a:latin typeface="Inter"/>
              <a:ea typeface="Inter"/>
              <a:cs typeface="Inter"/>
              <a:sym typeface="Inter"/>
            </a:endParaRPr>
          </a:p>
          <a:p>
            <a:pPr indent="0" lvl="0" marL="0" rtl="0" algn="l">
              <a:spcBef>
                <a:spcPts val="0"/>
              </a:spcBef>
              <a:spcAft>
                <a:spcPts val="0"/>
              </a:spcAft>
              <a:buNone/>
            </a:pPr>
            <a:r>
              <a:t/>
            </a:r>
            <a:endParaRPr sz="4400">
              <a:latin typeface="Inter"/>
              <a:ea typeface="Inter"/>
              <a:cs typeface="Inter"/>
              <a:sym typeface="Inter"/>
            </a:endParaRPr>
          </a:p>
        </p:txBody>
      </p:sp>
      <p:pic>
        <p:nvPicPr>
          <p:cNvPr id="205" name="Google Shape;205;p18"/>
          <p:cNvPicPr preferRelativeResize="0"/>
          <p:nvPr/>
        </p:nvPicPr>
        <p:blipFill>
          <a:blip r:embed="rId4">
            <a:alphaModFix/>
          </a:blip>
          <a:stretch>
            <a:fillRect/>
          </a:stretch>
        </p:blipFill>
        <p:spPr>
          <a:xfrm>
            <a:off x="10825025" y="2026550"/>
            <a:ext cx="5293276" cy="6850124"/>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1" name="Google Shape;211;p19"/>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CLASS DISCUSSION</a:t>
            </a:r>
            <a:endParaRPr/>
          </a:p>
        </p:txBody>
      </p:sp>
      <p:grpSp>
        <p:nvGrpSpPr>
          <p:cNvPr id="212" name="Google Shape;212;p19"/>
          <p:cNvGrpSpPr/>
          <p:nvPr/>
        </p:nvGrpSpPr>
        <p:grpSpPr>
          <a:xfrm>
            <a:off x="15859155" y="-98041"/>
            <a:ext cx="1562625" cy="1771271"/>
            <a:chOff x="0" y="-130721"/>
            <a:chExt cx="2083500" cy="2361695"/>
          </a:xfrm>
        </p:grpSpPr>
        <p:grpSp>
          <p:nvGrpSpPr>
            <p:cNvPr id="213" name="Google Shape;213;p19"/>
            <p:cNvGrpSpPr/>
            <p:nvPr/>
          </p:nvGrpSpPr>
          <p:grpSpPr>
            <a:xfrm>
              <a:off x="75599" y="-130721"/>
              <a:ext cx="1932614" cy="2361695"/>
              <a:chOff x="0" y="-47625"/>
              <a:chExt cx="704100" cy="860425"/>
            </a:xfrm>
          </p:grpSpPr>
          <p:sp>
            <p:nvSpPr>
              <p:cNvPr id="214" name="Google Shape;214;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6" name="Google Shape;216;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7</a:t>
              </a:r>
              <a:endParaRPr>
                <a:solidFill>
                  <a:schemeClr val="dk1"/>
                </a:solidFill>
              </a:endParaRPr>
            </a:p>
          </p:txBody>
        </p:sp>
      </p:grpSp>
      <p:sp>
        <p:nvSpPr>
          <p:cNvPr id="217" name="Google Shape;217;p1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18" name="Google Shape;218;p19"/>
          <p:cNvGrpSpPr/>
          <p:nvPr/>
        </p:nvGrpSpPr>
        <p:grpSpPr>
          <a:xfrm>
            <a:off x="-254016" y="9230009"/>
            <a:ext cx="18796043" cy="937448"/>
            <a:chOff x="204" y="0"/>
            <a:chExt cx="25061391" cy="1249931"/>
          </a:xfrm>
        </p:grpSpPr>
        <p:grpSp>
          <p:nvGrpSpPr>
            <p:cNvPr id="219" name="Google Shape;219;p19"/>
            <p:cNvGrpSpPr/>
            <p:nvPr/>
          </p:nvGrpSpPr>
          <p:grpSpPr>
            <a:xfrm rot="5400000">
              <a:off x="12002369" y="-11663474"/>
              <a:ext cx="1249931" cy="24576878"/>
              <a:chOff x="0" y="-38100"/>
              <a:chExt cx="246900" cy="4854692"/>
            </a:xfrm>
          </p:grpSpPr>
          <p:sp>
            <p:nvSpPr>
              <p:cNvPr id="220" name="Google Shape;220;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1" name="Google Shape;221;p1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2" name="Google Shape;222;p1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23" name="Google Shape;223;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4" name="Google Shape;224;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25" name="Google Shape;225;p19"/>
          <p:cNvGrpSpPr/>
          <p:nvPr/>
        </p:nvGrpSpPr>
        <p:grpSpPr>
          <a:xfrm>
            <a:off x="10207716" y="2847339"/>
            <a:ext cx="5889167" cy="4592315"/>
            <a:chOff x="5376825" y="1512437"/>
            <a:chExt cx="3094350" cy="2481394"/>
          </a:xfrm>
        </p:grpSpPr>
        <p:sp>
          <p:nvSpPr>
            <p:cNvPr id="226" name="Google Shape;226;p19"/>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9"/>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9"/>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9"/>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9"/>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9"/>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9"/>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3" name="Google Shape;233;p19"/>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34" name="Google Shape;234;p19"/>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5" name="Google Shape;235;p19"/>
          <p:cNvSpPr txBox="1"/>
          <p:nvPr/>
        </p:nvSpPr>
        <p:spPr>
          <a:xfrm>
            <a:off x="924050" y="3600125"/>
            <a:ext cx="8657100" cy="289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4400">
                <a:latin typeface="Inter"/>
                <a:ea typeface="Inter"/>
                <a:cs typeface="Inter"/>
                <a:sym typeface="Inter"/>
              </a:rPr>
              <a:t>Discuss:</a:t>
            </a:r>
            <a:r>
              <a:rPr lang="en-US" sz="4400">
                <a:latin typeface="Inter"/>
                <a:ea typeface="Inter"/>
                <a:cs typeface="Inter"/>
                <a:sym typeface="Inter"/>
              </a:rPr>
              <a:t> W</a:t>
            </a:r>
            <a:r>
              <a:rPr lang="en-US" sz="4400">
                <a:latin typeface="Inter"/>
                <a:ea typeface="Inter"/>
                <a:cs typeface="Inter"/>
                <a:sym typeface="Inter"/>
              </a:rPr>
              <a:t>hy does Queen Nzinga deserves a place in history?</a:t>
            </a:r>
            <a:endParaRPr sz="4400">
              <a:latin typeface="Inter"/>
              <a:ea typeface="Inter"/>
              <a:cs typeface="Inter"/>
              <a:sym typeface="Inter"/>
            </a:endParaRPr>
          </a:p>
          <a:p>
            <a:pPr indent="0" lvl="0" marL="0" rtl="0" algn="l">
              <a:spcBef>
                <a:spcPts val="0"/>
              </a:spcBef>
              <a:spcAft>
                <a:spcPts val="0"/>
              </a:spcAft>
              <a:buNone/>
            </a:pPr>
            <a:r>
              <a:t/>
            </a:r>
            <a:endParaRPr sz="44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0"/>
          <p:cNvSpPr txBox="1"/>
          <p:nvPr/>
        </p:nvSpPr>
        <p:spPr>
          <a:xfrm>
            <a:off x="1028700" y="876300"/>
            <a:ext cx="16230600" cy="1077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6999">
                <a:solidFill>
                  <a:srgbClr val="231F20"/>
                </a:solidFill>
                <a:latin typeface="Halant"/>
                <a:ea typeface="Halant"/>
                <a:cs typeface="Halant"/>
                <a:sym typeface="Halant"/>
              </a:rPr>
              <a:t>SECONDARY SOURCE ANALYSIS</a:t>
            </a:r>
            <a:endParaRPr sz="100"/>
          </a:p>
        </p:txBody>
      </p:sp>
      <p:sp>
        <p:nvSpPr>
          <p:cNvPr id="241" name="Google Shape;241;p20"/>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42" name="Google Shape;242;p20"/>
          <p:cNvGrpSpPr/>
          <p:nvPr/>
        </p:nvGrpSpPr>
        <p:grpSpPr>
          <a:xfrm>
            <a:off x="15859155" y="-98041"/>
            <a:ext cx="1562625" cy="1771271"/>
            <a:chOff x="0" y="-130721"/>
            <a:chExt cx="2083500" cy="2361695"/>
          </a:xfrm>
        </p:grpSpPr>
        <p:grpSp>
          <p:nvGrpSpPr>
            <p:cNvPr id="243" name="Google Shape;243;p20"/>
            <p:cNvGrpSpPr/>
            <p:nvPr/>
          </p:nvGrpSpPr>
          <p:grpSpPr>
            <a:xfrm>
              <a:off x="75599" y="-130721"/>
              <a:ext cx="1932614" cy="2361695"/>
              <a:chOff x="0" y="-47625"/>
              <a:chExt cx="704100" cy="860425"/>
            </a:xfrm>
          </p:grpSpPr>
          <p:sp>
            <p:nvSpPr>
              <p:cNvPr id="244" name="Google Shape;244;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6" name="Google Shape;246;p2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8</a:t>
              </a:r>
              <a:endParaRPr/>
            </a:p>
          </p:txBody>
        </p:sp>
      </p:grpSp>
      <p:sp>
        <p:nvSpPr>
          <p:cNvPr id="247" name="Google Shape;247;p20"/>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8" name="Google Shape;248;p20"/>
          <p:cNvGrpSpPr/>
          <p:nvPr/>
        </p:nvGrpSpPr>
        <p:grpSpPr>
          <a:xfrm>
            <a:off x="-254016" y="9230009"/>
            <a:ext cx="18796043" cy="937448"/>
            <a:chOff x="204" y="0"/>
            <a:chExt cx="25061391" cy="1249931"/>
          </a:xfrm>
        </p:grpSpPr>
        <p:grpSp>
          <p:nvGrpSpPr>
            <p:cNvPr id="249" name="Google Shape;249;p20"/>
            <p:cNvGrpSpPr/>
            <p:nvPr/>
          </p:nvGrpSpPr>
          <p:grpSpPr>
            <a:xfrm rot="5400000">
              <a:off x="12002369" y="-11663474"/>
              <a:ext cx="1249931" cy="24576878"/>
              <a:chOff x="0" y="-38100"/>
              <a:chExt cx="246900" cy="4854692"/>
            </a:xfrm>
          </p:grpSpPr>
          <p:sp>
            <p:nvSpPr>
              <p:cNvPr id="250" name="Google Shape;250;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1" name="Google Shape;251;p2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2" name="Google Shape;252;p2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202</a:t>
              </a:r>
              <a:r>
                <a:rPr b="1" lang="en-US" sz="2700">
                  <a:solidFill>
                    <a:srgbClr val="231F20"/>
                  </a:solidFill>
                  <a:latin typeface="Halant"/>
                  <a:ea typeface="Halant"/>
                  <a:cs typeface="Halant"/>
                  <a:sym typeface="Halant"/>
                </a:rPr>
                <a:t>5</a:t>
              </a:r>
              <a:endParaRPr/>
            </a:p>
          </p:txBody>
        </p:sp>
        <p:cxnSp>
          <p:nvCxnSpPr>
            <p:cNvPr id="253" name="Google Shape;253;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4" name="Google Shape;254;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5" name="Google Shape;255;p20"/>
          <p:cNvSpPr txBox="1"/>
          <p:nvPr/>
        </p:nvSpPr>
        <p:spPr>
          <a:xfrm>
            <a:off x="1028700" y="2523575"/>
            <a:ext cx="8657100" cy="628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4400">
                <a:latin typeface="Inter"/>
                <a:ea typeface="Inter"/>
                <a:cs typeface="Inter"/>
                <a:sym typeface="Inter"/>
              </a:rPr>
              <a:t>Directions: </a:t>
            </a:r>
            <a:r>
              <a:rPr lang="en-US" sz="4400">
                <a:latin typeface="Inter"/>
                <a:ea typeface="Inter"/>
                <a:cs typeface="Inter"/>
                <a:sym typeface="Inter"/>
              </a:rPr>
              <a:t>Read Documents A-C to to learn about Queen Nzinga’s historical impact during this time period. Find examples of her personal attributes in each document, then, provide evidence and reasoning to support.</a:t>
            </a:r>
            <a:endParaRPr sz="4400">
              <a:latin typeface="Inter"/>
              <a:ea typeface="Inter"/>
              <a:cs typeface="Inter"/>
              <a:sym typeface="Inter"/>
            </a:endParaRPr>
          </a:p>
          <a:p>
            <a:pPr indent="0" lvl="0" marL="0" rtl="0" algn="l">
              <a:spcBef>
                <a:spcPts val="0"/>
              </a:spcBef>
              <a:spcAft>
                <a:spcPts val="0"/>
              </a:spcAft>
              <a:buNone/>
            </a:pPr>
            <a:r>
              <a:t/>
            </a:r>
            <a:endParaRPr sz="4400">
              <a:latin typeface="Inter"/>
              <a:ea typeface="Inter"/>
              <a:cs typeface="Inter"/>
              <a:sym typeface="Inter"/>
            </a:endParaRPr>
          </a:p>
        </p:txBody>
      </p:sp>
      <p:pic>
        <p:nvPicPr>
          <p:cNvPr id="256" name="Google Shape;256;p20"/>
          <p:cNvPicPr preferRelativeResize="0"/>
          <p:nvPr/>
        </p:nvPicPr>
        <p:blipFill>
          <a:blip r:embed="rId4">
            <a:alphaModFix/>
          </a:blip>
          <a:stretch>
            <a:fillRect/>
          </a:stretch>
        </p:blipFill>
        <p:spPr>
          <a:xfrm>
            <a:off x="10446652" y="1949413"/>
            <a:ext cx="5412497" cy="7004400"/>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